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5978" userDrawn="1">
          <p15:clr>
            <a:srgbClr val="A4A3A4"/>
          </p15:clr>
        </p15:guide>
        <p15:guide id="5" pos="255" userDrawn="1">
          <p15:clr>
            <a:srgbClr val="A4A3A4"/>
          </p15:clr>
        </p15:guide>
        <p15:guide id="6" pos="4065" userDrawn="1">
          <p15:clr>
            <a:srgbClr val="A4A3A4"/>
          </p15:clr>
        </p15:guide>
        <p15:guide id="7" orient="horz" pos="2167" userDrawn="1">
          <p15:clr>
            <a:srgbClr val="A4A3A4"/>
          </p15:clr>
        </p15:guide>
        <p15:guide id="8" orient="horz" pos="4073" userDrawn="1">
          <p15:clr>
            <a:srgbClr val="A4A3A4"/>
          </p15:clr>
        </p15:guide>
        <p15:guide id="9" pos="1525" userDrawn="1">
          <p15:clr>
            <a:srgbClr val="A4A3A4"/>
          </p15:clr>
        </p15:guide>
        <p15:guide id="10" pos="2795" userDrawn="1">
          <p15:clr>
            <a:srgbClr val="A4A3A4"/>
          </p15:clr>
        </p15:guide>
        <p15:guide id="11" orient="horz" pos="1238" userDrawn="1">
          <p15:clr>
            <a:srgbClr val="A4A3A4"/>
          </p15:clr>
        </p15:guide>
        <p15:guide id="12" orient="horz" pos="6240" userDrawn="1">
          <p15:clr>
            <a:srgbClr val="A4A3A4"/>
          </p15:clr>
        </p15:guide>
        <p15:guide id="13" orient="horz" pos="5025" userDrawn="1">
          <p15:clr>
            <a:srgbClr val="A4A3A4"/>
          </p15:clr>
        </p15:guide>
        <p15:guide id="20" orient="horz" pos="2644" userDrawn="1">
          <p15:clr>
            <a:srgbClr val="A4A3A4"/>
          </p15:clr>
        </p15:guide>
        <p15:guide id="21" orient="horz" pos="3642" userDrawn="1">
          <p15:clr>
            <a:srgbClr val="A4A3A4"/>
          </p15:clr>
        </p15:guide>
        <p15:guide id="22" pos="2115" userDrawn="1">
          <p15:clr>
            <a:srgbClr val="A4A3A4"/>
          </p15:clr>
        </p15:guide>
        <p15:guide id="23" pos="2205" userDrawn="1">
          <p15:clr>
            <a:srgbClr val="A4A3A4"/>
          </p15:clr>
        </p15:guide>
        <p15:guide id="24" orient="horz" pos="4549" userDrawn="1">
          <p15:clr>
            <a:srgbClr val="A4A3A4"/>
          </p15:clr>
        </p15:guide>
        <p15:guide id="25" orient="horz" pos="4310" userDrawn="1">
          <p15:clr>
            <a:srgbClr val="A4A3A4"/>
          </p15:clr>
        </p15:guide>
        <p15:guide id="26" orient="horz" pos="5501" userDrawn="1">
          <p15:clr>
            <a:srgbClr val="A4A3A4"/>
          </p15:clr>
        </p15:guide>
        <p15:guide id="27" orient="horz" pos="4254" userDrawn="1">
          <p15:clr>
            <a:srgbClr val="A4A3A4"/>
          </p15:clr>
        </p15:guide>
        <p15:guide id="28" orient="horz" pos="4367" userDrawn="1">
          <p15:clr>
            <a:srgbClr val="A4A3A4"/>
          </p15:clr>
        </p15:guide>
        <p15:guide id="29" orient="horz" pos="3778" userDrawn="1">
          <p15:clr>
            <a:srgbClr val="A4A3A4"/>
          </p15:clr>
        </p15:guide>
        <p15:guide id="30" orient="horz" pos="4844" userDrawn="1">
          <p15:clr>
            <a:srgbClr val="A4A3A4"/>
          </p15:clr>
        </p15:guide>
        <p15:guide id="31" orient="horz" pos="27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E6C"/>
    <a:srgbClr val="813130"/>
    <a:srgbClr val="005BAC"/>
    <a:srgbClr val="F3BD2F"/>
    <a:srgbClr val="CCE9FE"/>
    <a:srgbClr val="4E2E33"/>
    <a:srgbClr val="A0948E"/>
    <a:srgbClr val="F7ECDB"/>
    <a:srgbClr val="46B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9" autoAdjust="0"/>
    <p:restoredTop sz="94765"/>
  </p:normalViewPr>
  <p:slideViewPr>
    <p:cSldViewPr snapToGrid="0" snapToObjects="1" showGuides="1">
      <p:cViewPr varScale="1">
        <p:scale>
          <a:sx n="75" d="100"/>
          <a:sy n="75" d="100"/>
        </p:scale>
        <p:origin x="3282" y="102"/>
      </p:cViewPr>
      <p:guideLst>
        <p:guide orient="horz" pos="3120"/>
        <p:guide pos="2160"/>
        <p:guide orient="horz" pos="240"/>
        <p:guide orient="horz" pos="5978"/>
        <p:guide pos="255"/>
        <p:guide pos="4065"/>
        <p:guide orient="horz" pos="2167"/>
        <p:guide orient="horz" pos="4073"/>
        <p:guide pos="1525"/>
        <p:guide pos="2795"/>
        <p:guide orient="horz" pos="1238"/>
        <p:guide orient="horz" pos="6240"/>
        <p:guide orient="horz" pos="5025"/>
        <p:guide orient="horz" pos="2644"/>
        <p:guide orient="horz" pos="3642"/>
        <p:guide pos="2115"/>
        <p:guide pos="2205"/>
        <p:guide orient="horz" pos="4549"/>
        <p:guide orient="horz" pos="4310"/>
        <p:guide orient="horz" pos="5501"/>
        <p:guide orient="horz" pos="4254"/>
        <p:guide orient="horz" pos="4367"/>
        <p:guide orient="horz" pos="3778"/>
        <p:guide orient="horz" pos="4844"/>
        <p:guide orient="horz" pos="27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5029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5029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r">
              <a:defRPr sz="1200"/>
            </a:lvl1pPr>
          </a:lstStyle>
          <a:p>
            <a:fld id="{2F9E3412-4E6C-F846-A27D-7464DC4EAB76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2" tIns="45381" rIns="90762" bIns="453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2" tIns="45381" rIns="90762" bIns="4538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r">
              <a:defRPr sz="1200"/>
            </a:lvl1pPr>
          </a:lstStyle>
          <a:p>
            <a:fld id="{F6758946-25EA-174C-8EF7-532C25F58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18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B230-5152-441E-B991-9E0382DDEF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585516-E44D-591C-981D-8CE002606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524000" y="1447076"/>
            <a:ext cx="9906000" cy="7011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E724-A0DC-A248-9C8A-7407AD13586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FD69-4372-324E-BDF5-BD2514C2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9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H="1">
            <a:off x="-5220" y="5394799"/>
            <a:ext cx="68632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56032" y="5618689"/>
            <a:ext cx="1406154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002060"/>
                </a:solidFill>
                <a:latin typeface="+mn-ea"/>
              </a:rPr>
              <a:t>【</a:t>
            </a:r>
            <a:r>
              <a:rPr lang="ja-JP" altLang="en-US" sz="1600" b="1" dirty="0">
                <a:solidFill>
                  <a:srgbClr val="002060"/>
                </a:solidFill>
                <a:latin typeface="+mn-ea"/>
              </a:rPr>
              <a:t>申込方法</a:t>
            </a:r>
            <a:r>
              <a:rPr lang="en-US" altLang="ja-JP" sz="1600" b="1" dirty="0">
                <a:solidFill>
                  <a:srgbClr val="002060"/>
                </a:solidFill>
                <a:latin typeface="+mn-ea"/>
              </a:rPr>
              <a:t>】</a:t>
            </a:r>
            <a:endParaRPr lang="ja-JP" altLang="en-US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698" y="5953037"/>
            <a:ext cx="523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dirty="0">
                <a:solidFill>
                  <a:srgbClr val="002060"/>
                </a:solidFill>
                <a:latin typeface="+mn-ea"/>
              </a:rPr>
              <a:t>右の申し込みフォームに登録いただくか、申込書の直接提出、</a:t>
            </a:r>
            <a:r>
              <a:rPr lang="en-US" altLang="ja-JP" sz="800" dirty="0">
                <a:solidFill>
                  <a:srgbClr val="002060"/>
                </a:solidFill>
                <a:latin typeface="+mn-ea"/>
              </a:rPr>
              <a:t>pdf</a:t>
            </a:r>
            <a:r>
              <a:rPr lang="ja-JP" altLang="en-US" sz="800" dirty="0">
                <a:solidFill>
                  <a:srgbClr val="002060"/>
                </a:solidFill>
                <a:latin typeface="+mn-ea"/>
              </a:rPr>
              <a:t>にしてメールに添付、もしくは、</a:t>
            </a:r>
            <a:endParaRPr lang="en-US" altLang="ja-JP" sz="800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>
                <a:solidFill>
                  <a:srgbClr val="002060"/>
                </a:solidFill>
                <a:latin typeface="+mn-ea"/>
              </a:rPr>
              <a:t>申し込み必要事項をメール（</a:t>
            </a:r>
            <a:r>
              <a:rPr lang="en-US" altLang="ja-JP" sz="800" dirty="0">
                <a:solidFill>
                  <a:srgbClr val="002060"/>
                </a:solidFill>
                <a:latin typeface="+mn-ea"/>
              </a:rPr>
              <a:t> ccsc@t.gifu-u.ac.jp</a:t>
            </a:r>
            <a:r>
              <a:rPr lang="ja-JP" altLang="en-US" sz="800" dirty="0">
                <a:solidFill>
                  <a:srgbClr val="002060"/>
                </a:solidFill>
                <a:latin typeface="+mn-ea"/>
              </a:rPr>
              <a:t>）に記載し、申し込みいただいても構いません。</a:t>
            </a:r>
            <a:endParaRPr lang="en-US" altLang="ja-JP" sz="800" dirty="0">
              <a:solidFill>
                <a:srgbClr val="002060"/>
              </a:solidFill>
              <a:latin typeface="+mn-ea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31984"/>
              </p:ext>
            </p:extLst>
          </p:nvPr>
        </p:nvGraphicFramePr>
        <p:xfrm>
          <a:off x="426873" y="6520104"/>
          <a:ext cx="6026317" cy="250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2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88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氏名</a:t>
                      </a: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rgbClr val="4E2E33"/>
                        </a:solidFill>
                        <a:latin typeface="+mn-ea"/>
                        <a:ea typeface="+mn-ea"/>
                      </a:endParaRP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学年</a:t>
                      </a: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4E2E33"/>
                        </a:solidFill>
                        <a:latin typeface="+mn-ea"/>
                        <a:ea typeface="+mn-ea"/>
                      </a:endParaRP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学籍番号</a:t>
                      </a: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rgbClr val="4E2E33"/>
                        </a:solidFill>
                        <a:latin typeface="+mn-ea"/>
                        <a:ea typeface="+mn-ea"/>
                      </a:endParaRP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学部</a:t>
                      </a: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4E2E33"/>
                        </a:solidFill>
                        <a:latin typeface="+mn-ea"/>
                        <a:ea typeface="+mn-ea"/>
                      </a:endParaRP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携帯電話</a:t>
                      </a: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rgbClr val="4E2E33"/>
                        </a:solidFill>
                        <a:latin typeface="+mn-ea"/>
                        <a:ea typeface="+mn-ea"/>
                      </a:endParaRP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メール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アドレス</a:t>
                      </a: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4E2E33"/>
                        </a:solidFill>
                        <a:latin typeface="+mn-ea"/>
                        <a:ea typeface="+mn-ea"/>
                      </a:endParaRP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0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集合場所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日目）</a:t>
                      </a: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7938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tabLst/>
                      </a:pPr>
                      <a:r>
                        <a:rPr kumimoji="1" lang="ja-JP" altLang="en-US" sz="1200" kern="12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郡上市役所　・　</a:t>
                      </a:r>
                      <a:r>
                        <a:rPr kumimoji="1" lang="en-US" altLang="ja-JP" sz="1200" kern="12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JR</a:t>
                      </a:r>
                      <a:r>
                        <a:rPr kumimoji="1" lang="ja-JP" altLang="en-US" sz="1200" kern="12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岐阜駅前</a:t>
                      </a:r>
                      <a:endParaRPr kumimoji="1" lang="en-US" altLang="ja-JP" sz="1200" kern="120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7938" algn="ctr" defTabSz="685800" rtl="0" eaLnBrk="1" fontAlgn="auto" latinLnBrk="0" hangingPunct="1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kern="12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JR</a:t>
                      </a:r>
                      <a:r>
                        <a:rPr kumimoji="1" lang="ja-JP" altLang="en-US" sz="800" kern="12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岐阜駅前からはバスで移動します。</a:t>
                      </a:r>
                      <a:endParaRPr kumimoji="1" lang="en-US" altLang="ja-JP" sz="800" kern="120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7938" algn="ctr" defTabSz="685800" rtl="0" eaLnBrk="1" fontAlgn="auto" latinLnBrk="0" hangingPunct="1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kern="12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※</a:t>
                      </a:r>
                      <a:r>
                        <a:rPr kumimoji="1" lang="ja-JP" altLang="en-US" sz="700" kern="12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状況によりフィールドワーク（現地実習）ができない場合は日程等を変更する可能性があります。</a:t>
                      </a:r>
                      <a:endParaRPr kumimoji="1" lang="en-US" altLang="ja-JP" sz="700" kern="120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221538"/>
                  </a:ext>
                </a:extLst>
              </a:tr>
              <a:tr h="41338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その他</a:t>
                      </a:r>
                      <a:endParaRPr kumimoji="1" lang="en-US" altLang="ja-JP" sz="105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（アレルギー、配慮事項など）</a:t>
                      </a:r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80649" marR="80649" marT="40325" marB="403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4E2E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4E2E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1236663" y="2755890"/>
            <a:ext cx="138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0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円</a:t>
            </a:r>
            <a:endParaRPr lang="en-US" altLang="ja-JP" sz="8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8461" y="3550560"/>
            <a:ext cx="740483" cy="740483"/>
            <a:chOff x="126999" y="243758"/>
            <a:chExt cx="839557" cy="839557"/>
          </a:xfrm>
          <a:solidFill>
            <a:srgbClr val="1C1E6C"/>
          </a:solidFill>
        </p:grpSpPr>
        <p:sp>
          <p:nvSpPr>
            <p:cNvPr id="14" name="円/楕円 13"/>
            <p:cNvSpPr/>
            <p:nvPr/>
          </p:nvSpPr>
          <p:spPr>
            <a:xfrm>
              <a:off x="126999" y="243758"/>
              <a:ext cx="839557" cy="83955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88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09456" y="497012"/>
              <a:ext cx="674649" cy="38385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ja-JP" altLang="en-US" sz="1600" b="1" dirty="0">
                  <a:ln w="0">
                    <a:noFill/>
                  </a:ln>
                  <a:solidFill>
                    <a:schemeClr val="bg1"/>
                  </a:solidFill>
                  <a:latin typeface="+mn-ea"/>
                </a:rPr>
                <a:t>行程</a:t>
              </a:r>
              <a:endParaRPr lang="en-US" altLang="ja-JP" sz="1600" b="1" dirty="0">
                <a:ln w="0">
                  <a:noFill/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1236663" y="4620000"/>
            <a:ext cx="1605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40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名程度</a:t>
            </a:r>
            <a:endParaRPr lang="en-US" altLang="ja-JP" sz="12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26873" y="4482907"/>
            <a:ext cx="740483" cy="740483"/>
            <a:chOff x="127000" y="285267"/>
            <a:chExt cx="839557" cy="839557"/>
          </a:xfrm>
          <a:solidFill>
            <a:srgbClr val="002060"/>
          </a:solidFill>
        </p:grpSpPr>
        <p:sp>
          <p:nvSpPr>
            <p:cNvPr id="25" name="円/楕円 24"/>
            <p:cNvSpPr/>
            <p:nvPr/>
          </p:nvSpPr>
          <p:spPr>
            <a:xfrm>
              <a:off x="127000" y="285267"/>
              <a:ext cx="839557" cy="839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88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11272" y="401046"/>
              <a:ext cx="671014" cy="65880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ja-JP" altLang="en-US" sz="1600" b="1" dirty="0">
                  <a:ln w="0">
                    <a:noFill/>
                  </a:ln>
                  <a:solidFill>
                    <a:schemeClr val="bg1"/>
                  </a:solidFill>
                  <a:latin typeface="+mn-ea"/>
                </a:rPr>
                <a:t>参加</a:t>
              </a:r>
              <a:endParaRPr lang="en-US" altLang="ja-JP" sz="1600" b="1" dirty="0">
                <a:ln w="0">
                  <a:noFill/>
                </a:ln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ja-JP" altLang="en-US" sz="1600" b="1" dirty="0">
                  <a:ln w="0">
                    <a:noFill/>
                  </a:ln>
                  <a:solidFill>
                    <a:schemeClr val="bg1"/>
                  </a:solidFill>
                  <a:latin typeface="+mn-ea"/>
                </a:rPr>
                <a:t>人数</a:t>
              </a:r>
              <a:endParaRPr lang="en-US" altLang="ja-JP" sz="1600" b="1" dirty="0">
                <a:ln w="0">
                  <a:noFill/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1487229" y="5640677"/>
            <a:ext cx="2203023" cy="257369"/>
          </a:xfrm>
          <a:prstGeom prst="rect">
            <a:avLst/>
          </a:prstGeom>
          <a:solidFill>
            <a:srgbClr val="002060"/>
          </a:solidFill>
        </p:spPr>
        <p:txBody>
          <a:bodyPr wrap="square" tIns="36000" bIns="36000" anchor="ctr">
            <a:spAutoFit/>
          </a:bodyPr>
          <a:lstStyle/>
          <a:p>
            <a:pPr algn="ctr"/>
            <a:r>
              <a:rPr lang="en-US" altLang="ja-JP" sz="1200" b="1" dirty="0">
                <a:ln w="0">
                  <a:noFill/>
                </a:ln>
                <a:solidFill>
                  <a:schemeClr val="bg1"/>
                </a:solidFill>
                <a:latin typeface="+mn-ea"/>
              </a:rPr>
              <a:t>8</a:t>
            </a:r>
            <a:r>
              <a:rPr lang="ja-JP" altLang="en-US" sz="1200" b="1" dirty="0">
                <a:ln w="0">
                  <a:noFill/>
                </a:ln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ja-JP" sz="1200" b="1" dirty="0">
                <a:ln w="0">
                  <a:noFill/>
                </a:ln>
                <a:solidFill>
                  <a:schemeClr val="bg1"/>
                </a:solidFill>
                <a:latin typeface="+mn-ea"/>
              </a:rPr>
              <a:t>4</a:t>
            </a:r>
            <a:r>
              <a:rPr lang="ja-JP" altLang="en-US" sz="1200" b="1" dirty="0">
                <a:ln w="0">
                  <a:noFill/>
                </a:ln>
                <a:solidFill>
                  <a:schemeClr val="bg1"/>
                </a:solidFill>
                <a:latin typeface="+mn-ea"/>
              </a:rPr>
              <a:t>日申し込み締切</a:t>
            </a:r>
            <a:endParaRPr lang="en-US" altLang="ja-JP" sz="1200" b="1" dirty="0">
              <a:ln w="0">
                <a:noFill/>
              </a:ln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3515516" y="4523412"/>
            <a:ext cx="740483" cy="740483"/>
            <a:chOff x="127000" y="285267"/>
            <a:chExt cx="839557" cy="839557"/>
          </a:xfrm>
          <a:solidFill>
            <a:srgbClr val="002060"/>
          </a:solidFill>
        </p:grpSpPr>
        <p:sp>
          <p:nvSpPr>
            <p:cNvPr id="36" name="円/楕円 35"/>
            <p:cNvSpPr/>
            <p:nvPr/>
          </p:nvSpPr>
          <p:spPr>
            <a:xfrm>
              <a:off x="127000" y="285267"/>
              <a:ext cx="839557" cy="839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88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11272" y="401046"/>
              <a:ext cx="671014" cy="65880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ja-JP" altLang="en-US" sz="1600" b="1" dirty="0">
                  <a:ln w="0">
                    <a:noFill/>
                  </a:ln>
                  <a:solidFill>
                    <a:schemeClr val="bg1"/>
                  </a:solidFill>
                  <a:latin typeface="+mn-ea"/>
                </a:rPr>
                <a:t>申込</a:t>
              </a:r>
              <a:endParaRPr lang="en-US" altLang="ja-JP" sz="1600" b="1" dirty="0">
                <a:ln w="0">
                  <a:noFill/>
                </a:ln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ja-JP" altLang="en-US" sz="1600" b="1" dirty="0">
                  <a:ln w="0">
                    <a:noFill/>
                  </a:ln>
                  <a:solidFill>
                    <a:schemeClr val="bg1"/>
                  </a:solidFill>
                  <a:latin typeface="+mn-ea"/>
                </a:rPr>
                <a:t>締切</a:t>
              </a:r>
              <a:endParaRPr lang="en-US" altLang="ja-JP" sz="1600" b="1" dirty="0">
                <a:ln w="0">
                  <a:noFill/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4255998" y="4617564"/>
            <a:ext cx="219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2023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年</a:t>
            </a:r>
            <a:r>
              <a:rPr lang="en-US" altLang="ja-JP" sz="3600" b="1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8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月</a:t>
            </a:r>
            <a:r>
              <a:rPr lang="en-US" altLang="ja-JP" sz="3600" b="1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4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日</a:t>
            </a:r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(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金</a:t>
            </a:r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)</a:t>
            </a:r>
            <a:endParaRPr lang="ja-JP" altLang="en-US" sz="12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375D8A3-6BCF-C245-98F3-040159442AEB}"/>
              </a:ext>
            </a:extLst>
          </p:cNvPr>
          <p:cNvSpPr/>
          <p:nvPr/>
        </p:nvSpPr>
        <p:spPr>
          <a:xfrm>
            <a:off x="404813" y="9243854"/>
            <a:ext cx="575189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000" dirty="0">
                <a:solidFill>
                  <a:srgbClr val="002060"/>
                </a:solidFill>
                <a:latin typeface="+mn-ea"/>
              </a:rPr>
              <a:t>問い合わせ先｜地域協学センター　メール：</a:t>
            </a:r>
            <a:r>
              <a:rPr lang="en-US" altLang="ja-JP" sz="1000" dirty="0">
                <a:solidFill>
                  <a:srgbClr val="002060"/>
                </a:solidFill>
                <a:latin typeface="+mn-ea"/>
              </a:rPr>
              <a:t>ccsc@t.gifu-u.ac.jp </a:t>
            </a:r>
            <a:r>
              <a:rPr lang="ja-JP" altLang="en-US" sz="1000" dirty="0">
                <a:solidFill>
                  <a:srgbClr val="002060"/>
                </a:solidFill>
                <a:latin typeface="+mn-ea"/>
              </a:rPr>
              <a:t>　電話：</a:t>
            </a:r>
            <a:r>
              <a:rPr lang="en-US" altLang="ja-JP" sz="1000" dirty="0">
                <a:solidFill>
                  <a:srgbClr val="002060"/>
                </a:solidFill>
                <a:latin typeface="+mn-ea"/>
              </a:rPr>
              <a:t>058-293-3872</a:t>
            </a:r>
            <a:r>
              <a:rPr lang="ja-JP" altLang="en-US" sz="1000" dirty="0">
                <a:solidFill>
                  <a:srgbClr val="002060"/>
                </a:solidFill>
                <a:latin typeface="+mn-ea"/>
              </a:rPr>
              <a:t>（塚本）</a:t>
            </a:r>
            <a:endParaRPr lang="en-US" altLang="ja-JP" sz="1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428A82B-3842-4342-AD7D-CF1ABABB63F1}"/>
              </a:ext>
            </a:extLst>
          </p:cNvPr>
          <p:cNvSpPr/>
          <p:nvPr/>
        </p:nvSpPr>
        <p:spPr>
          <a:xfrm>
            <a:off x="2636365" y="9012307"/>
            <a:ext cx="39360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800" dirty="0">
                <a:solidFill>
                  <a:srgbClr val="002060"/>
                </a:solidFill>
                <a:latin typeface="+mn-ea"/>
              </a:rPr>
              <a:t>記載いただいた情報は、サマースクール</a:t>
            </a:r>
            <a:r>
              <a:rPr lang="en-US" altLang="ja-JP" sz="800" dirty="0">
                <a:solidFill>
                  <a:srgbClr val="002060"/>
                </a:solidFill>
                <a:latin typeface="+mn-ea"/>
              </a:rPr>
              <a:t>2023</a:t>
            </a:r>
            <a:r>
              <a:rPr lang="ja-JP" altLang="en-US" sz="800" dirty="0">
                <a:solidFill>
                  <a:srgbClr val="002060"/>
                </a:solidFill>
                <a:latin typeface="+mn-ea"/>
              </a:rPr>
              <a:t>以外の目的に使用しません。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EC39369-5BFC-FF40-925C-3E3C7D209F44}"/>
              </a:ext>
            </a:extLst>
          </p:cNvPr>
          <p:cNvSpPr/>
          <p:nvPr/>
        </p:nvSpPr>
        <p:spPr>
          <a:xfrm>
            <a:off x="-1934" y="-114181"/>
            <a:ext cx="6858000" cy="2888309"/>
          </a:xfrm>
          <a:prstGeom prst="rect">
            <a:avLst/>
          </a:prstGeom>
          <a:solidFill>
            <a:schemeClr val="bg1"/>
          </a:solidFill>
        </p:spPr>
        <p:txBody>
          <a:bodyPr wrap="square" lIns="540000" tIns="180000" rIns="540000" bIns="180000" anchor="ctr" anchorCtr="1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ja-JP" sz="1200" dirty="0">
                <a:solidFill>
                  <a:srgbClr val="002060"/>
                </a:solidFill>
                <a:latin typeface="+mn-ea"/>
              </a:rPr>
              <a:t>【</a:t>
            </a: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サマースクール</a:t>
            </a:r>
            <a:r>
              <a:rPr lang="en-US" altLang="ja-JP" sz="1200" dirty="0">
                <a:solidFill>
                  <a:srgbClr val="002060"/>
                </a:solidFill>
                <a:latin typeface="+mn-ea"/>
              </a:rPr>
              <a:t>2023in</a:t>
            </a: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郡上　主旨説明</a:t>
            </a:r>
            <a:r>
              <a:rPr lang="en-US" altLang="ja-JP" sz="1200" dirty="0">
                <a:solidFill>
                  <a:srgbClr val="002060"/>
                </a:solidFill>
                <a:latin typeface="+mn-ea"/>
              </a:rPr>
              <a:t>】</a:t>
            </a:r>
          </a:p>
          <a:p>
            <a:pPr algn="just">
              <a:lnSpc>
                <a:spcPts val="1800"/>
              </a:lnSpc>
            </a:pP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　５つの大学（岐阜大学・中部学院大学・中部大学・日本福祉大学・名古屋学院大学）で構成される</a:t>
            </a:r>
            <a:r>
              <a:rPr lang="ja-JP" altLang="ja-JP" sz="1200" dirty="0">
                <a:solidFill>
                  <a:srgbClr val="002060"/>
                </a:solidFill>
                <a:latin typeface="+mn-ea"/>
              </a:rPr>
              <a:t>ぎふ</a:t>
            </a:r>
            <a:r>
              <a:rPr lang="en-US" altLang="ja-JP" sz="1200" dirty="0">
                <a:solidFill>
                  <a:srgbClr val="002060"/>
                </a:solidFill>
                <a:latin typeface="+mn-ea"/>
              </a:rPr>
              <a:t>COC+</a:t>
            </a:r>
            <a:r>
              <a:rPr lang="ja-JP" altLang="ja-JP" sz="1200" dirty="0">
                <a:solidFill>
                  <a:srgbClr val="002060"/>
                </a:solidFill>
                <a:latin typeface="+mn-ea"/>
              </a:rPr>
              <a:t>事業推進コンソーシアムは、岐阜県における若者の地元定着率を上げることを目的として、岐阜県内の企業と大学生との接点増加</a:t>
            </a: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の試みを実施しています。それぞれの</a:t>
            </a:r>
            <a:r>
              <a:rPr lang="ja-JP" altLang="ja-JP" sz="1200" dirty="0">
                <a:solidFill>
                  <a:srgbClr val="002060"/>
                </a:solidFill>
                <a:latin typeface="+mn-ea"/>
              </a:rPr>
              <a:t>大学</a:t>
            </a: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で</a:t>
            </a:r>
            <a:r>
              <a:rPr lang="ja-JP" altLang="ja-JP" sz="1200" dirty="0">
                <a:solidFill>
                  <a:srgbClr val="002060"/>
                </a:solidFill>
                <a:latin typeface="+mn-ea"/>
              </a:rPr>
              <a:t>教育プログラムを</a:t>
            </a: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展開している他</a:t>
            </a:r>
            <a:r>
              <a:rPr lang="ja-JP" altLang="ja-JP" sz="1200" dirty="0">
                <a:solidFill>
                  <a:srgbClr val="002060"/>
                </a:solidFill>
                <a:latin typeface="+mn-ea"/>
              </a:rPr>
              <a:t>、</a:t>
            </a: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５</a:t>
            </a:r>
            <a:r>
              <a:rPr lang="ja-JP" altLang="ja-JP" sz="1200" dirty="0">
                <a:solidFill>
                  <a:srgbClr val="002060"/>
                </a:solidFill>
                <a:latin typeface="+mn-ea"/>
              </a:rPr>
              <a:t>大学共通</a:t>
            </a: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のプログラムとして開催しているのがサマースクールです。</a:t>
            </a:r>
            <a:endParaRPr lang="en-US" altLang="ja-JP" sz="1200" dirty="0">
              <a:solidFill>
                <a:srgbClr val="002060"/>
              </a:solidFill>
              <a:latin typeface="+mn-ea"/>
            </a:endParaRPr>
          </a:p>
          <a:p>
            <a:pPr algn="just">
              <a:lnSpc>
                <a:spcPts val="1800"/>
              </a:lnSpc>
            </a:pP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　今年のサマースクールは郡上市雇用対策協議会とタイアップしての開催となりました。郡上市の企業が人材を確保するにはどうすれば良いのか、現役大学生のアイデアを形にしてください。</a:t>
            </a:r>
            <a:r>
              <a:rPr lang="ja-JP" altLang="ja-JP" sz="1200" dirty="0">
                <a:solidFill>
                  <a:srgbClr val="002060"/>
                </a:solidFill>
                <a:latin typeface="+mn-ea"/>
              </a:rPr>
              <a:t>地域を支えている方々や他大学の学生と一緒になって地域の</a:t>
            </a:r>
            <a:r>
              <a:rPr lang="ja-JP" altLang="en-US" sz="1200" dirty="0">
                <a:solidFill>
                  <a:srgbClr val="002060"/>
                </a:solidFill>
                <a:latin typeface="+mn-ea"/>
              </a:rPr>
              <a:t>将来を考えることで、</a:t>
            </a:r>
            <a:r>
              <a:rPr lang="ja-JP" altLang="ja-JP" sz="1200" dirty="0">
                <a:solidFill>
                  <a:srgbClr val="002060"/>
                </a:solidFill>
                <a:latin typeface="+mn-ea"/>
              </a:rPr>
              <a:t>地域の現状や地元企業の理解を深め、自分の能力を磨いて、今後のキャリアの選択肢を広げましょう。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1795497" y="3042062"/>
            <a:ext cx="45218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1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※1</a:t>
            </a:r>
            <a:r>
              <a:rPr lang="ja-JP" altLang="en-US" sz="11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日目昼食</a:t>
            </a:r>
            <a:r>
              <a:rPr lang="ja-JP" altLang="ja-JP" sz="11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、集合場所までの交通費は自己負担。</a:t>
            </a:r>
            <a:endParaRPr lang="en-US" altLang="ja-JP" sz="11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BFE0815-881E-0974-ED4A-3659F0B60B0F}"/>
              </a:ext>
            </a:extLst>
          </p:cNvPr>
          <p:cNvSpPr/>
          <p:nvPr/>
        </p:nvSpPr>
        <p:spPr>
          <a:xfrm>
            <a:off x="1254615" y="3428704"/>
            <a:ext cx="452180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8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月</a:t>
            </a:r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24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日（木）現地見学（郡上八幡市内で自由昼食）</a:t>
            </a:r>
            <a:endParaRPr lang="en-US" altLang="ja-JP" sz="12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  <a:p>
            <a:pPr algn="just"/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　宿泊先：せせらぎ街道の宿たかお。夜に郡上踊り見学。</a:t>
            </a:r>
            <a:endParaRPr lang="en-US" altLang="ja-JP" sz="12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  <a:p>
            <a:pPr algn="just"/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8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月</a:t>
            </a:r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25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日（金）インタビューとグループワーク</a:t>
            </a:r>
            <a:endParaRPr lang="en-US" altLang="ja-JP" sz="12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  <a:p>
            <a:pPr algn="just"/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8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月</a:t>
            </a:r>
            <a:r>
              <a:rPr lang="en-US" altLang="ja-JP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31</a:t>
            </a:r>
            <a:r>
              <a:rPr lang="ja-JP" altLang="en-US" sz="12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日（木）成果発表会と表彰</a:t>
            </a:r>
            <a:endParaRPr lang="en-US" altLang="ja-JP" sz="12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  <a:p>
            <a:pPr algn="just"/>
            <a:r>
              <a:rPr lang="ja-JP" altLang="en-US" sz="11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　</a:t>
            </a:r>
            <a:r>
              <a:rPr lang="en-US" altLang="ja-JP" sz="11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※</a:t>
            </a:r>
            <a:r>
              <a:rPr lang="ja-JP" altLang="en-US" sz="1100" dirty="0">
                <a:ln w="0">
                  <a:noFill/>
                </a:ln>
                <a:solidFill>
                  <a:srgbClr val="002060"/>
                </a:solidFill>
                <a:latin typeface="+mn-ea"/>
              </a:rPr>
              <a:t>より詳細なプログラムは後日参加者に通知します。</a:t>
            </a:r>
            <a:endParaRPr lang="en-US" altLang="ja-JP" sz="1100" dirty="0">
              <a:ln w="0">
                <a:noFill/>
              </a:ln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41252" y="2663020"/>
            <a:ext cx="795411" cy="740483"/>
            <a:chOff x="103779" y="285267"/>
            <a:chExt cx="901834" cy="839557"/>
          </a:xfrm>
          <a:solidFill>
            <a:srgbClr val="002060"/>
          </a:solidFill>
        </p:grpSpPr>
        <p:sp>
          <p:nvSpPr>
            <p:cNvPr id="10" name="円/楕円 9"/>
            <p:cNvSpPr/>
            <p:nvPr/>
          </p:nvSpPr>
          <p:spPr>
            <a:xfrm>
              <a:off x="127000" y="285267"/>
              <a:ext cx="839557" cy="839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88" b="1">
                <a:latin typeface="+mn-ea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03779" y="533695"/>
              <a:ext cx="901834" cy="381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600" b="1" dirty="0">
                  <a:ln w="0">
                    <a:noFill/>
                  </a:ln>
                  <a:solidFill>
                    <a:schemeClr val="bg1"/>
                  </a:solidFill>
                  <a:latin typeface="+mn-ea"/>
                </a:rPr>
                <a:t>参加費</a:t>
              </a:r>
              <a:endParaRPr lang="en-US" altLang="ja-JP" sz="1600" b="1" dirty="0">
                <a:ln w="0">
                  <a:noFill/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4" name="図 3" descr="QR コード&#10;&#10;自動的に生成された説明">
            <a:extLst>
              <a:ext uri="{FF2B5EF4-FFF2-40B4-BE49-F238E27FC236}">
                <a16:creationId xmlns:a16="http://schemas.microsoft.com/office/drawing/2014/main" id="{A62AAD5B-0DE9-94B8-68F8-C5818EAE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85" y="5490325"/>
            <a:ext cx="930117" cy="93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9072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3300</TotalTime>
  <Words>447</Words>
  <Application>Microsoft Office PowerPoint</Application>
  <PresentationFormat>A4 210 x 297 mm</PresentationFormat>
  <Paragraphs>39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</vt:lpstr>
      <vt:lpstr>Yu Gothic</vt:lpstr>
      <vt:lpstr>Arial</vt:lpstr>
      <vt:lpstr>Calibri</vt:lpstr>
      <vt:lpstr>Calibri Light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加藤　沙織</cp:lastModifiedBy>
  <cp:revision>140</cp:revision>
  <cp:lastPrinted>2023-06-09T04:53:36Z</cp:lastPrinted>
  <dcterms:created xsi:type="dcterms:W3CDTF">2018-01-01T05:19:13Z</dcterms:created>
  <dcterms:modified xsi:type="dcterms:W3CDTF">2023-06-20T01:53:48Z</dcterms:modified>
</cp:coreProperties>
</file>